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2982" y="78"/>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21"/>
          <p:cNvSpPr txBox="1"/>
          <p:nvPr/>
        </p:nvSpPr>
        <p:spPr>
          <a:xfrm>
            <a:off x="4467025" y="6764100"/>
            <a:ext cx="30069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pic>
        <p:nvPicPr>
          <p:cNvPr id="7" name="Picture Placeholder 6">
            <a:extLst>
              <a:ext uri="{FF2B5EF4-FFF2-40B4-BE49-F238E27FC236}">
                <a16:creationId xmlns:a16="http://schemas.microsoft.com/office/drawing/2014/main" id="{ABCCE463-749E-BD19-5404-F04AA5C3F44A}"/>
              </a:ext>
            </a:extLst>
          </p:cNvPr>
          <p:cNvPicPr>
            <a:picLocks noGrp="1" noChangeAspect="1"/>
          </p:cNvPicPr>
          <p:nvPr>
            <p:ph type="pic" idx="2"/>
          </p:nvPr>
        </p:nvPicPr>
        <p:blipFill>
          <a:blip r:embed="rId3"/>
          <a:srcRect l="3794" r="3794"/>
          <a:stretch/>
        </p:blipFill>
        <p:spPr>
          <a:xfrm>
            <a:off x="3791521" y="4824726"/>
            <a:ext cx="3733920" cy="3070022"/>
          </a:xfrm>
          <a:prstGeom prst="rect">
            <a:avLst/>
          </a:prstGeom>
        </p:spPr>
      </p:pic>
      <p:grpSp>
        <p:nvGrpSpPr>
          <p:cNvPr id="461" name="Google Shape;461;p21"/>
          <p:cNvGrpSpPr/>
          <p:nvPr/>
        </p:nvGrpSpPr>
        <p:grpSpPr>
          <a:xfrm>
            <a:off x="188699" y="665125"/>
            <a:ext cx="7384078" cy="771300"/>
            <a:chOff x="188699" y="665125"/>
            <a:chExt cx="5696945" cy="771300"/>
          </a:xfrm>
        </p:grpSpPr>
        <p:sp>
          <p:nvSpPr>
            <p:cNvPr id="462" name="Google Shape;462;p21"/>
            <p:cNvSpPr txBox="1"/>
            <p:nvPr/>
          </p:nvSpPr>
          <p:spPr>
            <a:xfrm>
              <a:off x="188700" y="665125"/>
              <a:ext cx="5586886"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2000" b="1" dirty="0">
                  <a:solidFill>
                    <a:srgbClr val="000000"/>
                  </a:solidFill>
                  <a:latin typeface="Google Sans SemiBold"/>
                  <a:ea typeface="Google Sans SemiBold"/>
                  <a:cs typeface="Google Sans SemiBold"/>
                  <a:sym typeface="Google Sans SemiBold"/>
                </a:rPr>
                <a:t>Machine Lea</a:t>
              </a:r>
              <a:r>
                <a:rPr lang="en" sz="2000" b="1" dirty="0">
                  <a:latin typeface="Google Sans SemiBold"/>
                  <a:ea typeface="Google Sans SemiBold"/>
                  <a:cs typeface="Google Sans SemiBold"/>
                  <a:sym typeface="Google Sans SemiBold"/>
                </a:rPr>
                <a:t>rning Model Outcome </a:t>
              </a:r>
              <a:endParaRPr sz="2400" dirty="0">
                <a:solidFill>
                  <a:srgbClr val="000000"/>
                </a:solidFill>
                <a:latin typeface="Google Sans SemiBold"/>
                <a:ea typeface="Google Sans SemiBold"/>
                <a:cs typeface="Google Sans SemiBold"/>
                <a:sym typeface="Google Sans SemiBold"/>
              </a:endParaRPr>
            </a:p>
          </p:txBody>
        </p:sp>
        <p:sp>
          <p:nvSpPr>
            <p:cNvPr id="463" name="Google Shape;463;p21"/>
            <p:cNvSpPr txBox="1"/>
            <p:nvPr/>
          </p:nvSpPr>
          <p:spPr>
            <a:xfrm>
              <a:off x="188699" y="1036225"/>
              <a:ext cx="5696945"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dirty="0">
                  <a:latin typeface="Roboto"/>
                  <a:ea typeface="Roboto"/>
                  <a:cs typeface="Roboto"/>
                  <a:sym typeface="Roboto"/>
                </a:rPr>
                <a:t>Executive summary report for Salford Motors</a:t>
              </a:r>
              <a:endParaRPr dirty="0">
                <a:solidFill>
                  <a:srgbClr val="000000"/>
                </a:solidFill>
                <a:latin typeface="Roboto"/>
                <a:ea typeface="Roboto"/>
                <a:cs typeface="Roboto"/>
                <a:sym typeface="Roboto"/>
              </a:endParaRPr>
            </a:p>
          </p:txBody>
        </p:sp>
      </p:grpSp>
      <p:sp>
        <p:nvSpPr>
          <p:cNvPr id="3" name="TextBox 2">
            <a:extLst>
              <a:ext uri="{FF2B5EF4-FFF2-40B4-BE49-F238E27FC236}">
                <a16:creationId xmlns:a16="http://schemas.microsoft.com/office/drawing/2014/main" id="{7E5591D2-B344-F043-B5B7-25C101042C31}"/>
              </a:ext>
            </a:extLst>
          </p:cNvPr>
          <p:cNvSpPr txBox="1"/>
          <p:nvPr/>
        </p:nvSpPr>
        <p:spPr>
          <a:xfrm>
            <a:off x="2356834" y="1545915"/>
            <a:ext cx="5117091" cy="830997"/>
          </a:xfrm>
          <a:prstGeom prst="rect">
            <a:avLst/>
          </a:prstGeom>
          <a:noFill/>
        </p:spPr>
        <p:txBody>
          <a:bodyPr wrap="square" rtlCol="0">
            <a:spAutoFit/>
          </a:bodyPr>
          <a:lstStyle/>
          <a:p>
            <a:r>
              <a:rPr lang="en-US" sz="1200" dirty="0"/>
              <a:t>The Salford Motors data team seeks to develop a model to assist in the prediction of employees leaving the company. Investigations into the data revealed various groups of that are at risk of leaving – the resulting model will meet all performance requirements.</a:t>
            </a:r>
          </a:p>
        </p:txBody>
      </p:sp>
      <p:sp>
        <p:nvSpPr>
          <p:cNvPr id="4" name="TextBox 3">
            <a:extLst>
              <a:ext uri="{FF2B5EF4-FFF2-40B4-BE49-F238E27FC236}">
                <a16:creationId xmlns:a16="http://schemas.microsoft.com/office/drawing/2014/main" id="{25842CAC-13BC-6C57-3E7A-E6E2D5F363FC}"/>
              </a:ext>
            </a:extLst>
          </p:cNvPr>
          <p:cNvSpPr txBox="1"/>
          <p:nvPr/>
        </p:nvSpPr>
        <p:spPr>
          <a:xfrm>
            <a:off x="2356834" y="2491455"/>
            <a:ext cx="5117091" cy="830997"/>
          </a:xfrm>
          <a:prstGeom prst="rect">
            <a:avLst/>
          </a:prstGeom>
          <a:noFill/>
        </p:spPr>
        <p:txBody>
          <a:bodyPr wrap="square" rtlCol="0">
            <a:spAutoFit/>
          </a:bodyPr>
          <a:lstStyle/>
          <a:p>
            <a:r>
              <a:rPr lang="en-US" sz="1200" dirty="0"/>
              <a:t>Salford Motors is experiencing higher-than-normal employee resignations and is unsure where the issues lie. HR has collected data from 15k employees and seeks a way to identify the root cause of their high-rate resignations.</a:t>
            </a:r>
          </a:p>
        </p:txBody>
      </p:sp>
      <p:sp>
        <p:nvSpPr>
          <p:cNvPr id="5" name="TextBox 4">
            <a:extLst>
              <a:ext uri="{FF2B5EF4-FFF2-40B4-BE49-F238E27FC236}">
                <a16:creationId xmlns:a16="http://schemas.microsoft.com/office/drawing/2014/main" id="{8D9FDE06-A29D-B6F0-9F3F-8A4E9BD03C84}"/>
              </a:ext>
            </a:extLst>
          </p:cNvPr>
          <p:cNvSpPr txBox="1"/>
          <p:nvPr/>
        </p:nvSpPr>
        <p:spPr>
          <a:xfrm>
            <a:off x="2313034" y="3424896"/>
            <a:ext cx="5117091" cy="646331"/>
          </a:xfrm>
          <a:prstGeom prst="rect">
            <a:avLst/>
          </a:prstGeom>
          <a:noFill/>
        </p:spPr>
        <p:txBody>
          <a:bodyPr wrap="square" rtlCol="0">
            <a:spAutoFit/>
          </a:bodyPr>
          <a:lstStyle/>
          <a:p>
            <a:r>
              <a:rPr lang="en-US" sz="1200" dirty="0"/>
              <a:t>The data team has built a tree based classification model that is used to predict on the test set (with validation set aside for additional model comparison) and scored by accuracy, recall, precision, and F1 metrics. </a:t>
            </a:r>
          </a:p>
        </p:txBody>
      </p:sp>
      <p:sp>
        <p:nvSpPr>
          <p:cNvPr id="8" name="TextBox 7">
            <a:extLst>
              <a:ext uri="{FF2B5EF4-FFF2-40B4-BE49-F238E27FC236}">
                <a16:creationId xmlns:a16="http://schemas.microsoft.com/office/drawing/2014/main" id="{692748AB-6A79-1C66-FDEC-BD6490013CAF}"/>
              </a:ext>
            </a:extLst>
          </p:cNvPr>
          <p:cNvSpPr txBox="1"/>
          <p:nvPr/>
        </p:nvSpPr>
        <p:spPr>
          <a:xfrm>
            <a:off x="399245" y="5331854"/>
            <a:ext cx="2949262" cy="2492990"/>
          </a:xfrm>
          <a:prstGeom prst="rect">
            <a:avLst/>
          </a:prstGeom>
          <a:noFill/>
        </p:spPr>
        <p:txBody>
          <a:bodyPr wrap="square" rtlCol="0">
            <a:spAutoFit/>
          </a:bodyPr>
          <a:lstStyle/>
          <a:p>
            <a:r>
              <a:rPr lang="en-US" sz="1200" dirty="0"/>
              <a:t>The random forest model performed well, producing a high F1 score (0.950) and little misclassifications. </a:t>
            </a:r>
          </a:p>
          <a:p>
            <a:endParaRPr lang="en-US" sz="1200" dirty="0"/>
          </a:p>
          <a:p>
            <a:r>
              <a:rPr lang="en-US" sz="1200" dirty="0"/>
              <a:t>Analysis indicated that satisfaction level is the highest predictor, followed by factors that relate to burnout and performance (tenure, number of projects, average monthly hours, and last evaluation). We can conclude that the amount of work is playing a large role in turnover while pay and department are not good predictors of the problem.</a:t>
            </a:r>
          </a:p>
        </p:txBody>
      </p:sp>
      <p:sp>
        <p:nvSpPr>
          <p:cNvPr id="9" name="TextBox 8">
            <a:extLst>
              <a:ext uri="{FF2B5EF4-FFF2-40B4-BE49-F238E27FC236}">
                <a16:creationId xmlns:a16="http://schemas.microsoft.com/office/drawing/2014/main" id="{28C91207-66B7-F40C-7464-CB2497448944}"/>
              </a:ext>
            </a:extLst>
          </p:cNvPr>
          <p:cNvSpPr txBox="1"/>
          <p:nvPr/>
        </p:nvSpPr>
        <p:spPr>
          <a:xfrm>
            <a:off x="399245" y="8619142"/>
            <a:ext cx="7074680" cy="738664"/>
          </a:xfrm>
          <a:prstGeom prst="rect">
            <a:avLst/>
          </a:prstGeom>
          <a:noFill/>
        </p:spPr>
        <p:txBody>
          <a:bodyPr wrap="square" rtlCol="0">
            <a:spAutoFit/>
          </a:bodyPr>
          <a:lstStyle/>
          <a:p>
            <a:r>
              <a:rPr lang="en-US" dirty="0"/>
              <a:t>As noted, the model performed well but there is validation data held for testing additional models for better performance. Furthermore, the data team suggests investigating how work load is distributed to prevent burnout or boredom. </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255</Words>
  <Application>Microsoft Office PowerPoint</Application>
  <PresentationFormat>Custom</PresentationFormat>
  <Paragraphs>10</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Arial</vt:lpstr>
      <vt:lpstr>Work Sans</vt:lpstr>
      <vt:lpstr>Google Sans SemiBold</vt:lpstr>
      <vt:lpstr>Google Sans</vt:lpstr>
      <vt:lpstr>Lato</vt:lpstr>
      <vt:lpstr>Calibri</vt:lpstr>
      <vt:lpstr>PT Sans Narrow</vt:lpstr>
      <vt:lpstr>Roboto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connor wilson</cp:lastModifiedBy>
  <cp:revision>1</cp:revision>
  <dcterms:modified xsi:type="dcterms:W3CDTF">2024-01-25T15:33:18Z</dcterms:modified>
</cp:coreProperties>
</file>